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5D9E1-2476-4B3B-8089-3BDE77295E7B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1DDC4-6ADE-4390-8105-ECA70DF4B4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1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1DDC4-6ADE-4390-8105-ECA70DF4B4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66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8499B-8681-DD8F-08EC-88BAAF7A0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15AFDA-9435-CBD0-E59E-2A514A5E8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7B987-CF9F-5EC6-E7EE-234E56F7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E64A36-D2C9-43A0-BC8B-B62A4B09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6266F7-58CF-2C54-DE03-62284DE0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6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D2330-3F5E-66C3-347E-6A7D57DC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AD76D3-4E47-FEBA-F7FE-BCB493628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A86532-BCCD-3027-255A-9DB517004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AC6D9C-2CDD-CF5F-B5BA-CEBED8D7A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2A116B-AF4E-E15A-4703-C6AA0DF9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88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081E03-8442-AB70-B803-2F17D819E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1173E0-2D59-42B9-3E79-B30B8AE08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C42192-1868-7CBB-1B98-76B917F5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EBB8E-631D-1E8E-E01C-44BD1526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EA0752-DE1C-3460-CB99-348C3361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107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ED88A-98E6-7ECC-830B-C4F87209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2C33A6-AC35-A082-23F6-C5737AC3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B6827F-FE7B-D5EF-359E-59FF4EC8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4D9E93-10E8-1DAC-D952-9D2CD144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444306-1553-923F-7339-32DA424E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95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0CD5F-0929-DE24-B83E-FD63D52FE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C8F4BE-478E-0149-A92F-81BE09844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8CC5C6-1462-5318-0D51-DA73F10B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793C8-1345-25A9-2126-7EFE03980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2E5CA-85C3-90BA-78E5-DF21A0BE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45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DBBE0-5B56-F80A-A178-7FA10ED8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4253B1-A7D5-FA3B-5219-80A8165A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3FB48-CEEE-FBA1-45B0-084946641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DF9022-79BD-F1B7-4F97-8476EE6A2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AF77E-DCFC-AD47-2594-82580A20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C3E318-8F29-FE96-3EAF-A7746876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88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22019-115B-FFEF-9FE6-49F5E943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7682E3-4627-6AA2-0F07-F8F41346B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37D4B0-F699-86B8-E4B1-388C815BE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A37871-08E2-CCCF-99D5-B02DDCEEB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8D074-B89C-D3D0-E673-445CFDC470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700B3B-30CC-2CC5-4D0B-B7283058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E5065D-E1E9-B126-1B90-966C53BB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7B7808-32E4-7B69-9F4B-7BA0A9B66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26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1E609-241D-D8EF-F7C7-2E3E6CD34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083FAB-7A69-32CD-FBC9-6A83F9DC8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83FE3F-6A07-5D14-C9BE-13543F2B8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9BAC05-EEBC-2627-4481-A73F2023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61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48F82B-ABC7-EF7A-F0D7-A2484BB8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016B93-E5BC-B1E5-B007-B9296BD5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69506E-D6EB-0D6E-4F4A-39FE7B27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227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153F2-0E0A-6793-C220-1E041B77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A66FF6-695F-0316-21CB-86580CD78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D399C0-2648-89F6-2649-33F9F0C7D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2A2CA7-F251-0754-3A18-F4530BBD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E0007C-2537-1A43-AEF8-7A4CCD46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0701A7-08D5-1132-FC1D-5C489D28B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0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DCDD1-A15F-A549-EEAC-BBEC27D0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0595F4-1D66-1D5E-F1E9-65C9A982D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2900B2-0F85-E60F-D8FC-2E1A03702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3974B6-8F8D-A803-D224-06FF7F457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3750A6-D606-355F-D460-508F4247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19326C-F2ED-BD4F-6FD1-75E91D00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56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2B5F73-F295-90C7-805E-FE73FD0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9ABAA2-FA3C-A06C-43A8-111F4A5A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3A09D-3BD1-37C7-76B8-B7DFAF1D5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82CC9E-2CF9-4728-973F-C07D50980F4F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94E644-AF73-79BB-975A-5F5BA2F68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405688-6A30-1514-E79B-5D23A9AA9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F38A3E-9898-47EE-A68B-C322F476D6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29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6C88C-AC46-D506-6054-62942B56D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激光加工自动化图像分析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CCB567-3796-F6AB-03B1-9D0EBAE3E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赵煦</a:t>
            </a:r>
          </a:p>
        </p:txBody>
      </p:sp>
    </p:spTree>
    <p:extLst>
      <p:ext uri="{BB962C8B-B14F-4D97-AF65-F5344CB8AC3E}">
        <p14:creationId xmlns:p14="http://schemas.microsoft.com/office/powerpoint/2010/main" val="140230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ECBBB-3DC9-0D7A-86D0-A751C113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将图像浓缩为一张表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3BF39FB-0E2A-BC3C-9481-2DD16773B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56" y="1830106"/>
            <a:ext cx="5996444" cy="3044349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5FEFF3C-433C-A6C8-1659-0C771CE7651F}"/>
              </a:ext>
            </a:extLst>
          </p:cNvPr>
          <p:cNvCxnSpPr/>
          <p:nvPr/>
        </p:nvCxnSpPr>
        <p:spPr>
          <a:xfrm>
            <a:off x="6428935" y="3235569"/>
            <a:ext cx="935502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8C5617C-68E8-E6C4-6258-0A6C5EEAF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437" y="763914"/>
            <a:ext cx="4690681" cy="51767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DE9F1C-0926-28EB-4BDF-2AF41AF2666D}"/>
              </a:ext>
            </a:extLst>
          </p:cNvPr>
          <p:cNvSpPr txBox="1"/>
          <p:nvPr/>
        </p:nvSpPr>
        <p:spPr>
          <a:xfrm>
            <a:off x="410817" y="5013872"/>
            <a:ext cx="6539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把所有时间点的数据汇总起来，生成一张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Excel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表格。可以画出激光加工过程中，材料响应随时间变化的曲线图。</a:t>
            </a:r>
          </a:p>
        </p:txBody>
      </p:sp>
    </p:spTree>
    <p:extLst>
      <p:ext uri="{BB962C8B-B14F-4D97-AF65-F5344CB8AC3E}">
        <p14:creationId xmlns:p14="http://schemas.microsoft.com/office/powerpoint/2010/main" val="1902357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05007-FEFC-B3B9-F240-07DC66F4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数据用途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894369-F03C-A089-E84B-9B0A495F7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激光加工过程十分复杂，是个“黑箱”。涉及两种关键物理效应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9135195-6D6A-D323-6F1E-5FC6E2EF9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9369"/>
              </p:ext>
            </p:extLst>
          </p:nvPr>
        </p:nvGraphicFramePr>
        <p:xfrm>
          <a:off x="2336800" y="2375218"/>
          <a:ext cx="6121400" cy="1626076"/>
        </p:xfrm>
        <a:graphic>
          <a:graphicData uri="http://schemas.openxmlformats.org/drawingml/2006/table">
            <a:tbl>
              <a:tblPr/>
              <a:tblGrid>
                <a:gridCol w="2609850">
                  <a:extLst>
                    <a:ext uri="{9D8B030D-6E8A-4147-A177-3AD203B41FA5}">
                      <a16:colId xmlns:a16="http://schemas.microsoft.com/office/drawing/2014/main" val="4028344552"/>
                    </a:ext>
                  </a:extLst>
                </a:gridCol>
                <a:gridCol w="3511550">
                  <a:extLst>
                    <a:ext uri="{9D8B030D-6E8A-4147-A177-3AD203B41FA5}">
                      <a16:colId xmlns:a16="http://schemas.microsoft.com/office/drawing/2014/main" val="243318798"/>
                    </a:ext>
                  </a:extLst>
                </a:gridCol>
              </a:tblGrid>
              <a:tr h="69988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zh-CN" altLang="en-US">
                          <a:effectLst/>
                        </a:rPr>
                        <a:t>热学效应 </a:t>
                      </a:r>
                      <a:r>
                        <a:rPr lang="en-US" altLang="zh-CN">
                          <a:effectLst/>
                        </a:rPr>
                        <a:t>(</a:t>
                      </a:r>
                      <a:r>
                        <a:rPr lang="en-US">
                          <a:effectLst/>
                        </a:rPr>
                        <a:t>Thermal Effect)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zh-CN" altLang="en-US">
                          <a:effectLst/>
                        </a:rPr>
                        <a:t>力学效应 </a:t>
                      </a:r>
                      <a:r>
                        <a:rPr lang="en-US" altLang="zh-CN">
                          <a:effectLst/>
                        </a:rPr>
                        <a:t>(</a:t>
                      </a:r>
                      <a:r>
                        <a:rPr lang="en-US">
                          <a:effectLst/>
                        </a:rPr>
                        <a:t>Mechanical Effect)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212012"/>
                  </a:ext>
                </a:extLst>
              </a:tr>
              <a:tr h="92619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zh-CN" altLang="en-US">
                          <a:effectLst/>
                        </a:rPr>
                        <a:t>物理过程： 材料被加热、熔化、汽化的剧烈程度。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zh-CN" altLang="en-US" dirty="0">
                          <a:effectLst/>
                        </a:rPr>
                        <a:t>物理过程： 熔融金属的流动、翻滚、飞溅等动态不稳定性。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2769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8B396D3-E984-44C1-113F-A4FC266F46E3}"/>
              </a:ext>
            </a:extLst>
          </p:cNvPr>
          <p:cNvSpPr txBox="1"/>
          <p:nvPr/>
        </p:nvSpPr>
        <p:spPr>
          <a:xfrm>
            <a:off x="933450" y="4610100"/>
            <a:ext cx="103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连老师说通过分析加工时间图案和曲线，以及加工变化率，可以量化激光加工过程中这两种物理效应</a:t>
            </a:r>
          </a:p>
        </p:txBody>
      </p:sp>
    </p:spTree>
    <p:extLst>
      <p:ext uri="{BB962C8B-B14F-4D97-AF65-F5344CB8AC3E}">
        <p14:creationId xmlns:p14="http://schemas.microsoft.com/office/powerpoint/2010/main" val="48753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F7197-4F35-704B-3043-D55F8938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44365-14D7-2F08-3AA7-E17CBB0D4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此外，我还看了一篇相关文章，是关于机器学习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激光加工的，但是比较简单。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使用模型区分不同激光加工图案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并提出一种新模型，该模型可以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种加工图案区分开来，解决了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激光加工的现实问题。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E177F7-3892-3B8D-6A8D-CA271A65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092" y="2396206"/>
            <a:ext cx="6011198" cy="42704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C26BD7-DF3D-A406-4526-483D4EC0D9D0}"/>
              </a:ext>
            </a:extLst>
          </p:cNvPr>
          <p:cNvSpPr txBox="1"/>
          <p:nvPr/>
        </p:nvSpPr>
        <p:spPr>
          <a:xfrm>
            <a:off x="3490925" y="619558"/>
            <a:ext cx="7172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“</a:t>
            </a:r>
            <a:r>
              <a:rPr lang="en-US" altLang="zh-CN" dirty="0"/>
              <a:t>Controlling the morphologies of femtosecond laser-induced periodic </a:t>
            </a:r>
          </a:p>
          <a:p>
            <a:r>
              <a:rPr lang="en-US" altLang="zh-CN" dirty="0"/>
              <a:t>surface structure on silicon by combining deep learning with energy </a:t>
            </a:r>
          </a:p>
          <a:p>
            <a:r>
              <a:rPr lang="en-US" altLang="zh-CN" dirty="0"/>
              <a:t>deposition model</a:t>
            </a:r>
            <a:r>
              <a:rPr lang="zh-CN" altLang="en-US" dirty="0"/>
              <a:t>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FBD5DB-2021-BE97-D9CE-63F82192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93" y="4424650"/>
            <a:ext cx="5229435" cy="24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A3D4B-6E57-AB8B-1853-3B94B07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背景与问题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C96089-E49C-CCEE-6312-77179FD97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激光与材料作用的过程发生在一瞬间（毫秒级），区域极小（微米级），而且极其明亮。如何才能客观地知道里面到底发生了什么？</a:t>
            </a:r>
          </a:p>
        </p:txBody>
      </p:sp>
      <p:pic>
        <p:nvPicPr>
          <p:cNvPr id="6" name="图片 5" descr="黑暗里有星球&#10;&#10;AI 生成的内容可能不正确。">
            <a:extLst>
              <a:ext uri="{FF2B5EF4-FFF2-40B4-BE49-F238E27FC236}">
                <a16:creationId xmlns:a16="http://schemas.microsoft.com/office/drawing/2014/main" id="{6EFD43A8-FEDF-FC5A-77B7-87D119820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25" y="2576815"/>
            <a:ext cx="4826696" cy="40645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0DF749-D18D-9E48-E7A7-E20DB40444DB}"/>
              </a:ext>
            </a:extLst>
          </p:cNvPr>
          <p:cNvSpPr txBox="1"/>
          <p:nvPr/>
        </p:nvSpPr>
        <p:spPr>
          <a:xfrm>
            <a:off x="7805530" y="48502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加工前</a:t>
            </a:r>
          </a:p>
        </p:txBody>
      </p:sp>
    </p:spTree>
    <p:extLst>
      <p:ext uri="{BB962C8B-B14F-4D97-AF65-F5344CB8AC3E}">
        <p14:creationId xmlns:p14="http://schemas.microsoft.com/office/powerpoint/2010/main" val="22411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里有星球&#10;&#10;AI 生成的内容可能不正确。">
            <a:extLst>
              <a:ext uri="{FF2B5EF4-FFF2-40B4-BE49-F238E27FC236}">
                <a16:creationId xmlns:a16="http://schemas.microsoft.com/office/drawing/2014/main" id="{FB40FD0B-A187-66BC-B9AE-3E15A2869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85" y="696476"/>
            <a:ext cx="4826696" cy="4064586"/>
          </a:xfrm>
          <a:prstGeom prst="rect">
            <a:avLst/>
          </a:prstGeom>
        </p:spPr>
      </p:pic>
      <p:pic>
        <p:nvPicPr>
          <p:cNvPr id="6" name="图片 5" descr="黑暗里有星球&#10;&#10;AI 生成的内容可能不正确。">
            <a:extLst>
              <a:ext uri="{FF2B5EF4-FFF2-40B4-BE49-F238E27FC236}">
                <a16:creationId xmlns:a16="http://schemas.microsoft.com/office/drawing/2014/main" id="{6F6C66A2-DF87-7890-E1C1-1A49A121A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397" y="696476"/>
            <a:ext cx="4826696" cy="40645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E5D588-5912-59BA-A66F-697F7AA56D5B}"/>
              </a:ext>
            </a:extLst>
          </p:cNvPr>
          <p:cNvSpPr txBox="1"/>
          <p:nvPr/>
        </p:nvSpPr>
        <p:spPr>
          <a:xfrm>
            <a:off x="3119551" y="48304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加工中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48A7EE-63D5-A046-B97C-2F799F973873}"/>
              </a:ext>
            </a:extLst>
          </p:cNvPr>
          <p:cNvSpPr txBox="1"/>
          <p:nvPr/>
        </p:nvSpPr>
        <p:spPr>
          <a:xfrm>
            <a:off x="8526438" y="48304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加工后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458E8B9-4A33-2E5C-8255-9C6CBAE5D1A8}"/>
              </a:ext>
            </a:extLst>
          </p:cNvPr>
          <p:cNvCxnSpPr>
            <a:cxnSpLocks/>
          </p:cNvCxnSpPr>
          <p:nvPr/>
        </p:nvCxnSpPr>
        <p:spPr>
          <a:xfrm flipV="1">
            <a:off x="7679635" y="2872628"/>
            <a:ext cx="515653" cy="7452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5903E6E-7CC6-973F-CC94-F7D1EE183BCF}"/>
              </a:ext>
            </a:extLst>
          </p:cNvPr>
          <p:cNvCxnSpPr>
            <a:cxnSpLocks/>
          </p:cNvCxnSpPr>
          <p:nvPr/>
        </p:nvCxnSpPr>
        <p:spPr>
          <a:xfrm flipV="1">
            <a:off x="2524539" y="2872627"/>
            <a:ext cx="515653" cy="7452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4C39F1C-39DE-1A75-E68D-A3EBCD5B3D3C}"/>
              </a:ext>
            </a:extLst>
          </p:cNvPr>
          <p:cNvSpPr txBox="1"/>
          <p:nvPr/>
        </p:nvSpPr>
        <p:spPr>
          <a:xfrm>
            <a:off x="1177025" y="5546035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核心困难：一个实验就会产生数千张这样的‘快照’，手动分析处理图像要耗费大量时间。</a:t>
            </a:r>
          </a:p>
        </p:txBody>
      </p:sp>
    </p:spTree>
    <p:extLst>
      <p:ext uri="{BB962C8B-B14F-4D97-AF65-F5344CB8AC3E}">
        <p14:creationId xmlns:p14="http://schemas.microsoft.com/office/powerpoint/2010/main" val="181906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D3183-63B8-98D7-39FF-FD41A311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三大痛点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11993-ABC6-D8F9-D835-32C46770C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工作量巨大：一个实验点有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300+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图片，手动处理费时且容易出错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标准不统一：两个人去框选加工区域，得到结果有偏差。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微小抖动：设备自身的微小抖动，导致图片有像素级别错位，严重影响计算精度。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46EDA1-8CDF-2986-E350-0BB859FD4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380" y="3781552"/>
            <a:ext cx="4571429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8E379-C9E4-3335-D414-48CA3857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01DAF-0F3C-B276-88C1-07D0888BB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使用全自动图像分析流程。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D8513F-2B05-D5AB-4C5B-C089F4C9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43" y="2460140"/>
            <a:ext cx="7323809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5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557FE-71AC-C64D-91CA-45088210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图像对齐</a:t>
            </a:r>
            <a:r>
              <a:rPr lang="en-US" altLang="zh-CN" dirty="0"/>
              <a:t>(</a:t>
            </a:r>
            <a:r>
              <a:rPr lang="zh-CN" altLang="en-US" dirty="0"/>
              <a:t>修正抖动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284DEA-3399-49FE-DE24-1681DD952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58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程序在几张图片里自动寻找数百个共同的特征点。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cv2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ORB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检测器来寻找固定的“参照物”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将图片自动对齐，确保比较的是同一个物理位置。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2FEE1C-7F38-D034-4061-79104BB9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030" y="2292399"/>
            <a:ext cx="6453056" cy="45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4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E28F4-4FDF-1B97-766E-56611B87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定位加工区域</a:t>
            </a:r>
            <a:r>
              <a:rPr lang="en-US" altLang="zh-CN" dirty="0"/>
              <a:t>—ROI</a:t>
            </a:r>
            <a:r>
              <a:rPr lang="zh-CN" altLang="en-US" dirty="0"/>
              <a:t>分割</a:t>
            </a:r>
          </a:p>
        </p:txBody>
      </p:sp>
      <p:pic>
        <p:nvPicPr>
          <p:cNvPr id="5" name="内容占位符 4" descr="图形用户界面&#10;&#10;AI 生成的内容可能不正确。">
            <a:extLst>
              <a:ext uri="{FF2B5EF4-FFF2-40B4-BE49-F238E27FC236}">
                <a16:creationId xmlns:a16="http://schemas.microsoft.com/office/drawing/2014/main" id="{61E93C19-232D-CD56-7E09-2F8574839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8494"/>
            <a:ext cx="6342152" cy="398821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E8FF8F-F4A9-ED7A-2B83-8CE73310FC24}"/>
              </a:ext>
            </a:extLst>
          </p:cNvPr>
          <p:cNvSpPr txBox="1"/>
          <p:nvPr/>
        </p:nvSpPr>
        <p:spPr>
          <a:xfrm>
            <a:off x="642730" y="2219739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对比加工前后图像找出变化最剧烈的区域，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然后用一个正交椭圆圈出来。该区域是算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法自动计算的。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DCB401-31B9-1721-A060-5C3DB0B8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63" y="3235402"/>
            <a:ext cx="5711566" cy="34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22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F163-A743-F2F9-127E-189E85BE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</a:t>
            </a:r>
            <a:r>
              <a:rPr lang="en-US" altLang="zh-CN" dirty="0"/>
              <a:t>—</a:t>
            </a:r>
            <a:r>
              <a:rPr lang="zh-CN" altLang="en-US" dirty="0"/>
              <a:t>将加工区域转为数据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9F5A8B-0F25-6689-B2E0-989A3B1D8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计算加工区域的变化率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公式</a:t>
            </a:r>
            <a:r>
              <a:rPr lang="en-US" altLang="zh-CN" dirty="0"/>
              <a:t>: </a:t>
            </a:r>
            <a:r>
              <a:rPr lang="zh-CN" altLang="en-US" dirty="0"/>
              <a:t>变化率 </a:t>
            </a:r>
            <a:r>
              <a:rPr lang="en-US" altLang="zh-CN" dirty="0"/>
              <a:t>= (</a:t>
            </a:r>
            <a:r>
              <a:rPr lang="zh-CN" altLang="en-US" dirty="0"/>
              <a:t>加工时 </a:t>
            </a:r>
            <a:r>
              <a:rPr lang="en-US" altLang="zh-CN" dirty="0"/>
              <a:t>- </a:t>
            </a:r>
            <a:r>
              <a:rPr lang="zh-CN" altLang="en-US" dirty="0"/>
              <a:t>加工前</a:t>
            </a:r>
            <a:r>
              <a:rPr lang="en-US" altLang="zh-CN" dirty="0"/>
              <a:t>) / </a:t>
            </a:r>
            <a:r>
              <a:rPr lang="zh-CN" altLang="en-US" dirty="0"/>
              <a:t>加工前</a:t>
            </a:r>
          </a:p>
        </p:txBody>
      </p:sp>
      <p:pic>
        <p:nvPicPr>
          <p:cNvPr id="7" name="图片 6" descr="模糊的照片&#10;&#10;AI 生成的内容可能不正确。">
            <a:extLst>
              <a:ext uri="{FF2B5EF4-FFF2-40B4-BE49-F238E27FC236}">
                <a16:creationId xmlns:a16="http://schemas.microsoft.com/office/drawing/2014/main" id="{D6C0192C-04C8-E3A0-D59B-C8ECD6C80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65" y="3278944"/>
            <a:ext cx="2470680" cy="1976544"/>
          </a:xfrm>
          <a:prstGeom prst="rect">
            <a:avLst/>
          </a:prstGeom>
        </p:spPr>
      </p:pic>
      <p:pic>
        <p:nvPicPr>
          <p:cNvPr id="9" name="图片 8" descr="雪地上&#10;&#10;AI 生成的内容可能不正确。">
            <a:extLst>
              <a:ext uri="{FF2B5EF4-FFF2-40B4-BE49-F238E27FC236}">
                <a16:creationId xmlns:a16="http://schemas.microsoft.com/office/drawing/2014/main" id="{73110187-E699-5510-88C0-8191B2611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21" y="3278944"/>
            <a:ext cx="2470679" cy="1976543"/>
          </a:xfrm>
          <a:prstGeom prst="rect">
            <a:avLst/>
          </a:prstGeom>
        </p:spPr>
      </p:pic>
      <p:pic>
        <p:nvPicPr>
          <p:cNvPr id="11" name="图片 10" descr="图片包含 游戏机, 雪&#10;&#10;AI 生成的内容可能不正确。">
            <a:extLst>
              <a:ext uri="{FF2B5EF4-FFF2-40B4-BE49-F238E27FC236}">
                <a16:creationId xmlns:a16="http://schemas.microsoft.com/office/drawing/2014/main" id="{C04270D2-EB48-A85C-FE16-088950365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842" y="3278944"/>
            <a:ext cx="2562958" cy="20503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162EAA-9C7B-81FE-6ACB-751D8E6DD5DE}"/>
              </a:ext>
            </a:extLst>
          </p:cNvPr>
          <p:cNvSpPr txBox="1"/>
          <p:nvPr/>
        </p:nvSpPr>
        <p:spPr>
          <a:xfrm>
            <a:off x="659094" y="411946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不同变化率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76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13D36F-02B5-0ED3-73EB-82C8E5E3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107"/>
            <a:ext cx="12192000" cy="61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00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448</Words>
  <Application>Microsoft Office PowerPoint</Application>
  <PresentationFormat>宽屏</PresentationFormat>
  <Paragraphs>43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宋体</vt:lpstr>
      <vt:lpstr>Arial</vt:lpstr>
      <vt:lpstr>Office 主题​​</vt:lpstr>
      <vt:lpstr>激光加工自动化图像分析</vt:lpstr>
      <vt:lpstr>背景与问题</vt:lpstr>
      <vt:lpstr>PowerPoint 演示文稿</vt:lpstr>
      <vt:lpstr>三大痛点</vt:lpstr>
      <vt:lpstr>解决方案</vt:lpstr>
      <vt:lpstr>图像对齐(修正抖动)</vt:lpstr>
      <vt:lpstr>定位加工区域—ROI分割</vt:lpstr>
      <vt:lpstr>量化—将加工区域转为数据</vt:lpstr>
      <vt:lpstr>PowerPoint 演示文稿</vt:lpstr>
      <vt:lpstr>将图像浓缩为一张表</vt:lpstr>
      <vt:lpstr>数据用途</vt:lpstr>
      <vt:lpstr>补充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煦 赵</dc:creator>
  <cp:lastModifiedBy>煦 赵</cp:lastModifiedBy>
  <cp:revision>2</cp:revision>
  <dcterms:created xsi:type="dcterms:W3CDTF">2025-10-13T08:48:05Z</dcterms:created>
  <dcterms:modified xsi:type="dcterms:W3CDTF">2025-10-13T10:36:13Z</dcterms:modified>
</cp:coreProperties>
</file>